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01" r:id="rId2"/>
    <p:sldId id="318" r:id="rId3"/>
    <p:sldId id="293" r:id="rId4"/>
    <p:sldId id="256" r:id="rId5"/>
    <p:sldId id="292" r:id="rId6"/>
    <p:sldId id="308" r:id="rId7"/>
    <p:sldId id="311" r:id="rId8"/>
    <p:sldId id="284" r:id="rId9"/>
    <p:sldId id="285" r:id="rId10"/>
    <p:sldId id="286" r:id="rId11"/>
    <p:sldId id="315" r:id="rId12"/>
    <p:sldId id="309" r:id="rId13"/>
    <p:sldId id="287" r:id="rId14"/>
    <p:sldId id="310" r:id="rId15"/>
    <p:sldId id="316" r:id="rId16"/>
    <p:sldId id="317" r:id="rId17"/>
    <p:sldId id="304" r:id="rId18"/>
    <p:sldId id="296" r:id="rId19"/>
    <p:sldId id="305" r:id="rId20"/>
    <p:sldId id="3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04A241-368D-4A55-AF43-C5569A174D17}" v="13" dt="2023-07-13T17:14:29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58"/>
  </p:normalViewPr>
  <p:slideViewPr>
    <p:cSldViewPr snapToGrid="0" snapToObjects="1" showGuides="1">
      <p:cViewPr>
        <p:scale>
          <a:sx n="79" d="100"/>
          <a:sy n="79" d="100"/>
        </p:scale>
        <p:origin x="2072" y="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B7D31-A360-2B4C-A768-B3AE7E7A620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726BD-6F8D-DD4D-A18C-ED75D4C9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1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6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spocc</a:t>
            </a:r>
            <a:r>
              <a:rPr lang="en-US" dirty="0"/>
              <a:t>-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Global Biodiversity Information Facility ('GBIF'), 'USGSs' Biodiversity Information Serving Our Nation ('BISON'),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iNaturalist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Berkeley 'Ecoinformatics' Engine,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eBird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Integrated Digitized 'Biocollections' ('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VertNet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Ocean 'Biogeographic' Information System ('OBIS'), and Atlas of Living Australia ('ALA'). Includes functionality for retrieving species occurrence data, and combining those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Interface to the 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iDigBio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Data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B5D1-375E-EB4A-A1B2-18B7CA4DF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BF7DF-0DEE-1B40-8766-79542ACA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244D-B141-084A-BC88-71C98C06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4A81-31D7-F544-915F-70B96562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8C23-29B2-3444-A1AA-213C2D76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3BDA-3E89-2141-87E6-4DC99805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C0D8-7712-A140-BE43-89ACE8AA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00DF-299C-6242-B36F-B7F0FE59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566E-F9B9-2D46-9D89-7AB6E079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129CB-CC4D-D945-B8CF-62E0DBF6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4030A-50A0-4C47-BA68-23B140D51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E5B4A-5F7C-2E4D-AE18-A21F883D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BF291-F8F0-C34F-BADE-D94D455B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48A5D-18F0-B54D-B417-D3490BAB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C414-026A-1C4E-A833-E2277679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7A72-F82C-1D41-9DBA-75E66F85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543B-86F0-2C4D-A91D-391582BC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294A7-AAD3-4B47-B7A1-08DB556D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45C5-4CCA-D04B-9C0F-2516AA8A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ED63-9A7D-354C-BF84-EE296FA6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B3AC-7986-464B-ADE2-4E3F53A3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BADE2-5C56-904A-9786-112D62134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D9215-53BB-5549-B554-FC932F4E5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04D-C08A-D44E-B169-8928046B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3A-7FAF-DE43-AA74-E11C0E75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93D6-0649-0B47-90B0-2B55EC43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4E28-B9B6-0543-8975-8D4064880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C7146-A0A0-294E-B185-9B92B6F12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D07FB-F250-4A4A-8818-ED111DE4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D6B8E-1EC7-904F-8FCC-A8367764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00E42-B507-E246-822A-7EB2E12E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0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008D-4D41-8A47-98C8-087AEF73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51F37-35DD-7545-A5BE-DCD92D794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1361B-52A8-0D41-936F-A575DBDD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5C5C1-E011-DA43-A3E8-F270245EA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0FF01-7774-1448-B751-033BDEB45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6C9A5-57BA-0E4D-9825-8F351A66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E0298-C879-8F45-B8F1-4A375374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C207D-5283-4E46-8A97-E90C94B5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98DE-54D4-814D-A012-92EE3144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7E4F9-A856-BB4E-B896-9F1263F3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4BF74-AE31-B342-9EA2-0EAA0D52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76CF9-875E-1F44-A37C-3B5824FC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5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976D5-1359-5146-848D-020EBF89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9DA2C-2BA6-994E-B123-4639FD51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C4015-0CBC-2440-8681-3247A5B1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5670-F95E-0C48-972F-45EEEB4B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15F4-7839-9B4D-9E24-FC5D3BB4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2746-AC36-A149-8CDB-D5C7CC922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7BD6D-03C8-0248-A80F-D48EE71A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562DF-A7C1-4D44-8745-12C1DFF3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D092A-91E9-9D43-8A37-CAE4E136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A972-4C7C-F947-83ED-5C016585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2256C-9566-C84D-A311-417445925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D033B-4910-E442-9385-84D8690AC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1DAE7-0712-B649-B3A9-19BC096E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3CBF6-2A85-784D-9E07-CBB7E2F4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5ACE3-4C49-DB42-A5CC-487E7992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598F8-595E-6A41-B8B6-AF929DB6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81E7-25A5-5143-955A-528D84F3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7EE47-17AD-3041-A819-5CEC28BC9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4698-85BA-8B42-903F-55387751A43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33959-6B22-954D-950A-DF92D8A75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6B37-6ECB-EE4D-A56B-2A783F958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hyperlink" Target="https://docs.ropensci.org/taxize/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tnrs.biendata.org/" TargetMode="External"/><Relationship Id="rId9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diversity-specimen-data/specimen-data-use-case" TargetMode="External"/><Relationship Id="rId2" Type="http://schemas.openxmlformats.org/officeDocument/2006/relationships/hyperlink" Target="https://github.com/biodiversity-specime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diversity-specimen-data/specimen-data-use-case" TargetMode="External"/><Relationship Id="rId2" Type="http://schemas.openxmlformats.org/officeDocument/2006/relationships/hyperlink" Target="https://github.com/biodiversity-specime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2630587"/>
          </a:xfrm>
        </p:spPr>
        <p:txBody>
          <a:bodyPr>
            <a:noAutofit/>
          </a:bodyPr>
          <a:lstStyle/>
          <a:p>
            <a:r>
              <a:rPr lang="en-US" sz="7000" b="1" dirty="0">
                <a:solidFill>
                  <a:srgbClr val="0070C0"/>
                </a:solidFill>
              </a:rPr>
              <a:t>R-based Data Downloads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3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2229" y="4399062"/>
            <a:ext cx="4367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Shelly Gaynor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398781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A79203-0744-D549-8A6C-7B865A6A1047}"/>
              </a:ext>
            </a:extLst>
          </p:cNvPr>
          <p:cNvSpPr/>
          <p:nvPr/>
        </p:nvSpPr>
        <p:spPr>
          <a:xfrm>
            <a:off x="457200" y="457200"/>
            <a:ext cx="95339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Records only in North America</a:t>
            </a:r>
            <a:endParaRPr lang="en-US" sz="2400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2BF9B6-10E9-E54F-8A24-52CABF7E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3" y="1594372"/>
            <a:ext cx="8719935" cy="46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2608-30FE-4DEF-54BE-F16AF9CE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A3C12E07-A66A-AE0B-DF90-40B858EFC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6" r="-1"/>
          <a:stretch/>
        </p:blipFill>
        <p:spPr>
          <a:xfrm>
            <a:off x="551144" y="365125"/>
            <a:ext cx="11184011" cy="6069706"/>
          </a:xfrm>
        </p:spPr>
      </p:pic>
    </p:spTree>
    <p:extLst>
      <p:ext uri="{BB962C8B-B14F-4D97-AF65-F5344CB8AC3E}">
        <p14:creationId xmlns:p14="http://schemas.microsoft.com/office/powerpoint/2010/main" val="25635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707893-B30B-FF29-9018-483588D6330E}"/>
              </a:ext>
            </a:extLst>
          </p:cNvPr>
          <p:cNvSpPr/>
          <p:nvPr/>
        </p:nvSpPr>
        <p:spPr>
          <a:xfrm>
            <a:off x="457200" y="457200"/>
            <a:ext cx="39164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Save as csv</a:t>
            </a:r>
            <a:endParaRPr lang="en-US" sz="24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638C4B-374B-0534-781A-EE918E4332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77"/>
          <a:stretch>
            <a:fillRect/>
          </a:stretch>
        </p:blipFill>
        <p:spPr>
          <a:xfrm>
            <a:off x="1001367" y="1736035"/>
            <a:ext cx="9896967" cy="23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6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647271" y="426700"/>
            <a:ext cx="90088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gatoRs</a:t>
            </a:r>
            <a:endParaRPr lang="en-US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875125-10E0-CA4C-8F3D-FF7293DDD05D}"/>
              </a:ext>
            </a:extLst>
          </p:cNvPr>
          <p:cNvGrpSpPr>
            <a:grpSpLocks noChangeAspect="1"/>
          </p:cNvGrpSpPr>
          <p:nvPr/>
        </p:nvGrpSpPr>
        <p:grpSpPr>
          <a:xfrm>
            <a:off x="129010" y="2362998"/>
            <a:ext cx="2842419" cy="2132004"/>
            <a:chOff x="806165" y="405028"/>
            <a:chExt cx="1338036" cy="10036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A6CD72-9DE9-6349-ABFC-4D4EFC9EF7D2}"/>
                </a:ext>
              </a:extLst>
            </p:cNvPr>
            <p:cNvSpPr/>
            <p:nvPr/>
          </p:nvSpPr>
          <p:spPr>
            <a:xfrm>
              <a:off x="806165" y="405028"/>
              <a:ext cx="1338036" cy="100361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CF3BA3-A8F4-964E-B98B-54FB09186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A58BA2-3286-3247-9A77-A1E3FA8DE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6F925E-A669-6E48-94E0-96C8E142FD5C}"/>
              </a:ext>
            </a:extLst>
          </p:cNvPr>
          <p:cNvSpPr txBox="1"/>
          <p:nvPr/>
        </p:nvSpPr>
        <p:spPr>
          <a:xfrm>
            <a:off x="2971429" y="1622359"/>
            <a:ext cx="83928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pull data from GBIF and iDigBio for a set of synonyms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Identifying synonyms: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Taxonomic Name Resolution Service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https://tnrs.biendata.org/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Used in </a:t>
            </a:r>
            <a:r>
              <a:rPr lang="en-US" sz="2800" dirty="0" err="1"/>
              <a:t>soltislab</a:t>
            </a:r>
            <a:r>
              <a:rPr lang="en-US" sz="2800" dirty="0"/>
              <a:t>/</a:t>
            </a:r>
            <a:r>
              <a:rPr lang="en-US" sz="2800" dirty="0" err="1"/>
              <a:t>BotanyENMWorkshops</a:t>
            </a:r>
            <a:r>
              <a:rPr lang="en-US" sz="2800" dirty="0"/>
              <a:t> 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 package </a:t>
            </a:r>
            <a:r>
              <a:rPr lang="en-US" sz="2800" dirty="0" err="1"/>
              <a:t>taxize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20 sources for synonyms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https://docs.ropensci.org/taxize/</a:t>
            </a:r>
            <a:endParaRPr lang="en-US" sz="2800" dirty="0"/>
          </a:p>
          <a:p>
            <a:pPr lvl="2"/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3DD5E-5C64-C84B-A8DE-4CBE0F71F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10" y="6063342"/>
            <a:ext cx="1174269" cy="74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AEDC2-27EB-6441-8D1E-AB9235C0D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690" y="5978536"/>
            <a:ext cx="1709057" cy="910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0A2BB-BD10-1946-A241-2EF2439D5A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7320"/>
          <a:stretch/>
        </p:blipFill>
        <p:spPr>
          <a:xfrm>
            <a:off x="3453158" y="6141063"/>
            <a:ext cx="2490221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14C074-E079-E944-8FC4-83185EF9031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6127"/>
          <a:stretch/>
        </p:blipFill>
        <p:spPr>
          <a:xfrm>
            <a:off x="6163790" y="6099594"/>
            <a:ext cx="1948956" cy="703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69D45-B042-8E49-8AEF-B9BC33E610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3157" y="5858038"/>
            <a:ext cx="968825" cy="968825"/>
          </a:xfrm>
          <a:prstGeom prst="rect">
            <a:avLst/>
          </a:prstGeom>
        </p:spPr>
      </p:pic>
      <p:pic>
        <p:nvPicPr>
          <p:cNvPr id="16" name="Picture 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B1D0622-6220-A847-BBB4-A7B944549B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2392" y="6235983"/>
            <a:ext cx="2599871" cy="590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907A21-66F0-9EAF-640F-E3BC38783C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9935" y="31137"/>
            <a:ext cx="1692328" cy="1692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59EDE1-AE90-C73E-020F-8FA8EADC42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6164" y="3675033"/>
            <a:ext cx="1156583" cy="13431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4AC502-3363-9E2F-2EB8-505F48BF73D8}"/>
              </a:ext>
            </a:extLst>
          </p:cNvPr>
          <p:cNvSpPr txBox="1"/>
          <p:nvPr/>
        </p:nvSpPr>
        <p:spPr>
          <a:xfrm>
            <a:off x="10521790" y="1634511"/>
            <a:ext cx="15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Natalie Patten</a:t>
            </a:r>
          </a:p>
        </p:txBody>
      </p:sp>
    </p:spTree>
    <p:extLst>
      <p:ext uri="{BB962C8B-B14F-4D97-AF65-F5344CB8AC3E}">
        <p14:creationId xmlns:p14="http://schemas.microsoft.com/office/powerpoint/2010/main" val="125222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0973EFE9-9433-5C22-08C4-7C6B09F7E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887"/>
          <a:stretch/>
        </p:blipFill>
        <p:spPr>
          <a:xfrm>
            <a:off x="1420680" y="1204909"/>
            <a:ext cx="10675879" cy="304052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CFF45D-5123-E6B1-DC69-0752EC00D101}"/>
              </a:ext>
            </a:extLst>
          </p:cNvPr>
          <p:cNvSpPr/>
          <p:nvPr/>
        </p:nvSpPr>
        <p:spPr>
          <a:xfrm>
            <a:off x="1591562" y="457200"/>
            <a:ext cx="81244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Why should I use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gatoRs</a:t>
            </a:r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7A8C2-B52F-D849-2D1E-F5518B295019}"/>
              </a:ext>
            </a:extLst>
          </p:cNvPr>
          <p:cNvSpPr txBox="1"/>
          <p:nvPr/>
        </p:nvSpPr>
        <p:spPr>
          <a:xfrm>
            <a:off x="768354" y="4341871"/>
            <a:ext cx="5171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Patten et al. 2024. Applications in Plant Science.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E6F9E-EE05-C8C1-FB53-D4E03E208315}"/>
              </a:ext>
            </a:extLst>
          </p:cNvPr>
          <p:cNvSpPr txBox="1"/>
          <p:nvPr/>
        </p:nvSpPr>
        <p:spPr>
          <a:xfrm>
            <a:off x="5255223" y="3891662"/>
            <a:ext cx="217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Downloaded Records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F17C2-8933-83E1-0071-A1843839E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82" y="1982373"/>
            <a:ext cx="78943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098E81-B641-77C1-18A9-D17CEAD3B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82" y="2906878"/>
            <a:ext cx="787401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DF5E11-2DE2-DEC8-80F5-FA48590A0F10}"/>
              </a:ext>
            </a:extLst>
          </p:cNvPr>
          <p:cNvSpPr txBox="1"/>
          <p:nvPr/>
        </p:nvSpPr>
        <p:spPr>
          <a:xfrm>
            <a:off x="6659110" y="3059668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iDigBio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B075-5356-EF67-022B-2888A3730AAE}"/>
              </a:ext>
            </a:extLst>
          </p:cNvPr>
          <p:cNvSpPr txBox="1"/>
          <p:nvPr/>
        </p:nvSpPr>
        <p:spPr>
          <a:xfrm>
            <a:off x="4966567" y="305966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GBIF</a:t>
            </a:r>
          </a:p>
        </p:txBody>
      </p:sp>
    </p:spTree>
    <p:extLst>
      <p:ext uri="{BB962C8B-B14F-4D97-AF65-F5344CB8AC3E}">
        <p14:creationId xmlns:p14="http://schemas.microsoft.com/office/powerpoint/2010/main" val="207109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0397B-8659-DAE7-2198-91036FA4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0869A-009F-459B-4E15-EC08482BB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70" b="99513" l="7185" r="91349">
                        <a14:foregroundMark x1="62170" y1="11364" x2="62170" y2="11364"/>
                        <a14:foregroundMark x1="61730" y1="8442" x2="61730" y2="8442"/>
                        <a14:foregroundMark x1="7918" y1="44481" x2="7918" y2="44481"/>
                        <a14:foregroundMark x1="7185" y1="48539" x2="7185" y2="48539"/>
                        <a14:foregroundMark x1="91056" y1="57305" x2="91056" y2="57305"/>
                        <a14:foregroundMark x1="91056" y1="53084" x2="91056" y2="53084"/>
                        <a14:foregroundMark x1="91202" y1="49675" x2="91202" y2="49675"/>
                        <a14:foregroundMark x1="91056" y1="45617" x2="91056" y2="45617"/>
                        <a14:foregroundMark x1="48094" y1="66558" x2="48094" y2="66558"/>
                        <a14:foregroundMark x1="56158" y1="5032" x2="56158" y2="5032"/>
                        <a14:foregroundMark x1="75367" y1="17695" x2="75367" y2="17695"/>
                        <a14:foregroundMark x1="91349" y1="62013" x2="91349" y2="62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8759" y="136650"/>
            <a:ext cx="2271094" cy="2049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82CCB9-7110-D4A6-7E67-42972FEE6780}"/>
              </a:ext>
            </a:extLst>
          </p:cNvPr>
          <p:cNvSpPr txBox="1"/>
          <p:nvPr/>
        </p:nvSpPr>
        <p:spPr>
          <a:xfrm>
            <a:off x="9532419" y="2321545"/>
            <a:ext cx="165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Galax urceolata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1D6D49-014F-CB89-9369-81580E1CC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0663"/>
            <a:ext cx="7772400" cy="62966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6AD6B-DAC2-7333-D1DA-C31674F5F1EC}"/>
              </a:ext>
            </a:extLst>
          </p:cNvPr>
          <p:cNvSpPr txBox="1"/>
          <p:nvPr/>
        </p:nvSpPr>
        <p:spPr>
          <a:xfrm>
            <a:off x="5838853" y="6492875"/>
            <a:ext cx="636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mlgaynor.com</a:t>
            </a:r>
            <a:r>
              <a:rPr lang="en-US" dirty="0"/>
              <a:t>/DEMO-Gaynor-2024/Gaynor-DEMO01.html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B04CD-ED80-F2ED-CCF5-960E08178079}"/>
              </a:ext>
            </a:extLst>
          </p:cNvPr>
          <p:cNvSpPr txBox="1"/>
          <p:nvPr/>
        </p:nvSpPr>
        <p:spPr>
          <a:xfrm>
            <a:off x="2329578" y="97748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iDigBio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FACD0-CE43-7C1B-AE95-602C2F6F44F5}"/>
              </a:ext>
            </a:extLst>
          </p:cNvPr>
          <p:cNvSpPr txBox="1"/>
          <p:nvPr/>
        </p:nvSpPr>
        <p:spPr>
          <a:xfrm>
            <a:off x="5587090" y="977481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GBIF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5D01F-C45A-FE3F-397C-D512AE3175DA}"/>
              </a:ext>
            </a:extLst>
          </p:cNvPr>
          <p:cNvSpPr txBox="1"/>
          <p:nvPr/>
        </p:nvSpPr>
        <p:spPr>
          <a:xfrm>
            <a:off x="2329578" y="234622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iDigBio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026B-DDF4-3A3C-AB2E-52E1EC4BDADB}"/>
              </a:ext>
            </a:extLst>
          </p:cNvPr>
          <p:cNvSpPr txBox="1"/>
          <p:nvPr/>
        </p:nvSpPr>
        <p:spPr>
          <a:xfrm>
            <a:off x="5436525" y="2346221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GBIF</a:t>
            </a:r>
          </a:p>
        </p:txBody>
      </p:sp>
    </p:spTree>
    <p:extLst>
      <p:ext uri="{BB962C8B-B14F-4D97-AF65-F5344CB8AC3E}">
        <p14:creationId xmlns:p14="http://schemas.microsoft.com/office/powerpoint/2010/main" val="469515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1F8F9A-A5CB-4257-E859-4F196E0DEBAA}"/>
              </a:ext>
            </a:extLst>
          </p:cNvPr>
          <p:cNvGrpSpPr/>
          <p:nvPr/>
        </p:nvGrpSpPr>
        <p:grpSpPr>
          <a:xfrm>
            <a:off x="531418" y="332623"/>
            <a:ext cx="2339833" cy="2257939"/>
            <a:chOff x="359300" y="4437125"/>
            <a:chExt cx="2339833" cy="22579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06A0CD-7A63-3101-8D6E-3BD9D03E6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300" y="4437125"/>
              <a:ext cx="2339833" cy="225793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C24EF2-458A-6EE1-705B-36863247E931}"/>
                </a:ext>
              </a:extLst>
            </p:cNvPr>
            <p:cNvSpPr txBox="1"/>
            <p:nvPr/>
          </p:nvSpPr>
          <p:spPr>
            <a:xfrm>
              <a:off x="591908" y="6316173"/>
              <a:ext cx="1874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Shortia galacifolia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5A55DD-B893-E5BB-2108-71F91D11196B}"/>
              </a:ext>
            </a:extLst>
          </p:cNvPr>
          <p:cNvGrpSpPr/>
          <p:nvPr/>
        </p:nvGrpSpPr>
        <p:grpSpPr>
          <a:xfrm>
            <a:off x="3263877" y="332623"/>
            <a:ext cx="1899080" cy="2257938"/>
            <a:chOff x="3091759" y="4437125"/>
            <a:chExt cx="1899080" cy="22579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CBF987-5567-1BB6-4DB8-02CD989DC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294" b="15646"/>
            <a:stretch>
              <a:fillRect/>
            </a:stretch>
          </p:blipFill>
          <p:spPr>
            <a:xfrm>
              <a:off x="3091759" y="4437125"/>
              <a:ext cx="1899080" cy="225793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EB31DE-98DE-8643-FD6D-816DA5A69649}"/>
                </a:ext>
              </a:extLst>
            </p:cNvPr>
            <p:cNvSpPr txBox="1"/>
            <p:nvPr/>
          </p:nvSpPr>
          <p:spPr>
            <a:xfrm>
              <a:off x="3212290" y="6316173"/>
              <a:ext cx="1658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Galax urceolata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670865-E3A3-9642-C29E-14908B341D63}"/>
              </a:ext>
            </a:extLst>
          </p:cNvPr>
          <p:cNvGrpSpPr/>
          <p:nvPr/>
        </p:nvGrpSpPr>
        <p:grpSpPr>
          <a:xfrm>
            <a:off x="8924904" y="361727"/>
            <a:ext cx="2937456" cy="2219276"/>
            <a:chOff x="8752786" y="4466229"/>
            <a:chExt cx="2937456" cy="22192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CF9B2D-4714-B71C-8F4E-B77BDDFF6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4319"/>
            <a:stretch>
              <a:fillRect/>
            </a:stretch>
          </p:blipFill>
          <p:spPr>
            <a:xfrm>
              <a:off x="8752786" y="4466229"/>
              <a:ext cx="2937456" cy="21997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7B1E41-4E30-4078-1F83-71EB7F6B124C}"/>
                </a:ext>
              </a:extLst>
            </p:cNvPr>
            <p:cNvSpPr txBox="1"/>
            <p:nvPr/>
          </p:nvSpPr>
          <p:spPr>
            <a:xfrm>
              <a:off x="9050489" y="6316173"/>
              <a:ext cx="2342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Pyxidanthera brevifolia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5C9E77-FF93-AB00-ED86-5D6234E0DBCF}"/>
              </a:ext>
            </a:extLst>
          </p:cNvPr>
          <p:cNvGrpSpPr/>
          <p:nvPr/>
        </p:nvGrpSpPr>
        <p:grpSpPr>
          <a:xfrm>
            <a:off x="5441095" y="382092"/>
            <a:ext cx="3251200" cy="2198911"/>
            <a:chOff x="5268977" y="4486594"/>
            <a:chExt cx="3251200" cy="21989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6E460E-BF48-3D34-6C66-AB674D94B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977" y="4486594"/>
              <a:ext cx="3251200" cy="2159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8360D8-FD72-8549-DDA4-4443CDF0571A}"/>
                </a:ext>
              </a:extLst>
            </p:cNvPr>
            <p:cNvSpPr txBox="1"/>
            <p:nvPr/>
          </p:nvSpPr>
          <p:spPr>
            <a:xfrm>
              <a:off x="5701334" y="6316173"/>
              <a:ext cx="2386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Pyxidanthera barbulata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20046FA-6F6B-88AA-E77D-6FDC9472C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15" y="2848830"/>
            <a:ext cx="4002571" cy="2835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23B80C-F013-F431-7619-8FB35CB6D01F}"/>
              </a:ext>
            </a:extLst>
          </p:cNvPr>
          <p:cNvSpPr txBox="1"/>
          <p:nvPr/>
        </p:nvSpPr>
        <p:spPr>
          <a:xfrm>
            <a:off x="4427383" y="5657671"/>
            <a:ext cx="2892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Diapensiaceae</a:t>
            </a:r>
          </a:p>
          <a:p>
            <a:pPr algn="ctr"/>
            <a:r>
              <a:rPr lang="en-US" sz="3600" dirty="0"/>
              <a:t>Ericales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D03199-A5C5-08D8-573A-C07541CF9DCD}"/>
              </a:ext>
            </a:extLst>
          </p:cNvPr>
          <p:cNvSpPr/>
          <p:nvPr/>
        </p:nvSpPr>
        <p:spPr>
          <a:xfrm>
            <a:off x="7242403" y="3886395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5AC9E9-47CC-EC5C-14CF-6947A5779AE1}"/>
              </a:ext>
            </a:extLst>
          </p:cNvPr>
          <p:cNvSpPr/>
          <p:nvPr/>
        </p:nvSpPr>
        <p:spPr>
          <a:xfrm>
            <a:off x="7105243" y="5229482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FCEB1F-62B2-E4E9-E3DE-E8F6AEAB80D3}"/>
              </a:ext>
            </a:extLst>
          </p:cNvPr>
          <p:cNvSpPr/>
          <p:nvPr/>
        </p:nvSpPr>
        <p:spPr>
          <a:xfrm>
            <a:off x="7960126" y="4759193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rectangular box with red text&#10;&#10;Description automatically generated">
            <a:extLst>
              <a:ext uri="{FF2B5EF4-FFF2-40B4-BE49-F238E27FC236}">
                <a16:creationId xmlns:a16="http://schemas.microsoft.com/office/drawing/2014/main" id="{F2ECDD8C-9122-99B2-487B-673D6ECF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85" y="1689136"/>
            <a:ext cx="10076574" cy="28325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0" y="504611"/>
            <a:ext cx="120547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gator_download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2F86F-BA89-FF4A-BF95-19E6EF98E850}"/>
              </a:ext>
            </a:extLst>
          </p:cNvPr>
          <p:cNvSpPr txBox="1"/>
          <p:nvPr/>
        </p:nvSpPr>
        <p:spPr>
          <a:xfrm>
            <a:off x="2221746" y="2026859"/>
            <a:ext cx="11953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38C14-FBF1-0B4C-B311-C01AA85F2AB3}"/>
              </a:ext>
            </a:extLst>
          </p:cNvPr>
          <p:cNvSpPr txBox="1"/>
          <p:nvPr/>
        </p:nvSpPr>
        <p:spPr>
          <a:xfrm>
            <a:off x="6422572" y="1928889"/>
            <a:ext cx="29500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List of strings</a:t>
            </a:r>
          </a:p>
        </p:txBody>
      </p:sp>
    </p:spTree>
    <p:extLst>
      <p:ext uri="{BB962C8B-B14F-4D97-AF65-F5344CB8AC3E}">
        <p14:creationId xmlns:p14="http://schemas.microsoft.com/office/powerpoint/2010/main" val="162740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1327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download using </a:t>
            </a:r>
            <a:r>
              <a:rPr lang="en-US" sz="5400" dirty="0" err="1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gators_download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16A63-8C1E-E74A-BE74-C8F39D435EFB}"/>
              </a:ext>
            </a:extLst>
          </p:cNvPr>
          <p:cNvSpPr txBox="1"/>
          <p:nvPr/>
        </p:nvSpPr>
        <p:spPr>
          <a:xfrm>
            <a:off x="6159025" y="1509855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BB5B26-87F9-674D-EAA4-FABA0FD2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021" y="4986541"/>
            <a:ext cx="1574800" cy="18288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E361C6C-F8C0-B7E2-3399-2A1C3E649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01" y="2156185"/>
            <a:ext cx="8841720" cy="284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BE2FC-4746-684B-9885-12D0A657357A}"/>
              </a:ext>
            </a:extLst>
          </p:cNvPr>
          <p:cNvSpPr txBox="1"/>
          <p:nvPr/>
        </p:nvSpPr>
        <p:spPr>
          <a:xfrm>
            <a:off x="6662059" y="2345993"/>
            <a:ext cx="169817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Synonym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5679F-CB99-FE45-8326-5E2CFF3E10BF}"/>
              </a:ext>
            </a:extLst>
          </p:cNvPr>
          <p:cNvSpPr txBox="1"/>
          <p:nvPr/>
        </p:nvSpPr>
        <p:spPr>
          <a:xfrm>
            <a:off x="9373178" y="2715325"/>
            <a:ext cx="23010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 csv file</a:t>
            </a:r>
          </a:p>
        </p:txBody>
      </p:sp>
    </p:spTree>
    <p:extLst>
      <p:ext uri="{BB962C8B-B14F-4D97-AF65-F5344CB8AC3E}">
        <p14:creationId xmlns:p14="http://schemas.microsoft.com/office/powerpoint/2010/main" val="219577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710585-67A3-6027-46FB-329BFFFA1242}"/>
              </a:ext>
            </a:extLst>
          </p:cNvPr>
          <p:cNvSpPr/>
          <p:nvPr/>
        </p:nvSpPr>
        <p:spPr>
          <a:xfrm>
            <a:off x="457200" y="457200"/>
            <a:ext cx="98181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Quick-look at downloaded files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data frame&#10;&#10;Description automatically generated">
            <a:extLst>
              <a:ext uri="{FF2B5EF4-FFF2-40B4-BE49-F238E27FC236}">
                <a16:creationId xmlns:a16="http://schemas.microsoft.com/office/drawing/2014/main" id="{FB449325-0482-CC5B-E429-A9EC0070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8" y="1472863"/>
            <a:ext cx="9114065" cy="53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994A-96CB-2CC0-BA23-7F21D577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/>
              <a:t>soltislab</a:t>
            </a:r>
            <a:r>
              <a:rPr lang="en-US" dirty="0"/>
              <a:t>/</a:t>
            </a:r>
            <a:r>
              <a:rPr lang="en-US" dirty="0" err="1"/>
              <a:t>BotanyENMWorkshop</a:t>
            </a:r>
            <a:r>
              <a:rPr lang="en-US" dirty="0"/>
              <a:t>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22FDB-17AF-A0BC-03EB-81D9C2BDF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72" y="1416652"/>
            <a:ext cx="9754055" cy="48915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CAEA2-67E7-1511-3EF9-24DC01C371D0}"/>
              </a:ext>
            </a:extLst>
          </p:cNvPr>
          <p:cNvSpPr txBox="1"/>
          <p:nvPr/>
        </p:nvSpPr>
        <p:spPr>
          <a:xfrm>
            <a:off x="2416629" y="6308209"/>
            <a:ext cx="8070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See the code: https://</a:t>
            </a:r>
            <a:r>
              <a:rPr lang="en-US" sz="2800" b="1" dirty="0" err="1"/>
              <a:t>tinyurl.com</a:t>
            </a:r>
            <a:r>
              <a:rPr lang="en-US" sz="2800" b="1" dirty="0"/>
              <a:t>/</a:t>
            </a:r>
            <a:r>
              <a:rPr lang="en-US" sz="2800" b="1" dirty="0" err="1"/>
              <a:t>bworksho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8043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with blue points on it&#10;&#10;Description automatically generated">
            <a:extLst>
              <a:ext uri="{FF2B5EF4-FFF2-40B4-BE49-F238E27FC236}">
                <a16:creationId xmlns:a16="http://schemas.microsoft.com/office/drawing/2014/main" id="{BE9529EB-2BDD-B6FD-1518-E66A4D0C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65" y="265814"/>
            <a:ext cx="7772400" cy="63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25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BF41-150B-E744-A05D-19EA062F3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users to interact with a system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EDD170-DB03-8C42-B8FF-C5ACB64288F2}"/>
              </a:ext>
            </a:extLst>
          </p:cNvPr>
          <p:cNvSpPr txBox="1">
            <a:spLocks/>
          </p:cNvSpPr>
          <p:nvPr/>
        </p:nvSpPr>
        <p:spPr>
          <a:xfrm>
            <a:off x="364731" y="470171"/>
            <a:ext cx="116354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pplication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rogramming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57272-D3F6-AF48-A8EA-33D4C3B5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20" y="3091676"/>
            <a:ext cx="2351092" cy="249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FD7BF-E218-854C-8989-32320BC8B0C9}"/>
              </a:ext>
            </a:extLst>
          </p:cNvPr>
          <p:cNvSpPr txBox="1"/>
          <p:nvPr/>
        </p:nvSpPr>
        <p:spPr>
          <a:xfrm>
            <a:off x="1540702" y="5505929"/>
            <a:ext cx="1541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2CEC6-241A-F842-8811-CE29AA147536}"/>
              </a:ext>
            </a:extLst>
          </p:cNvPr>
          <p:cNvSpPr txBox="1"/>
          <p:nvPr/>
        </p:nvSpPr>
        <p:spPr>
          <a:xfrm>
            <a:off x="4606732" y="5641937"/>
            <a:ext cx="130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96C69-62B8-1348-A2A6-2C0374A35F74}"/>
              </a:ext>
            </a:extLst>
          </p:cNvPr>
          <p:cNvSpPr/>
          <p:nvPr/>
        </p:nvSpPr>
        <p:spPr>
          <a:xfrm>
            <a:off x="4741633" y="3198030"/>
            <a:ext cx="1013784" cy="23858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51CABAC-62B5-054F-8E78-1FCC5637F311}"/>
              </a:ext>
            </a:extLst>
          </p:cNvPr>
          <p:cNvSpPr/>
          <p:nvPr/>
        </p:nvSpPr>
        <p:spPr>
          <a:xfrm>
            <a:off x="3486812" y="4069182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BFB81C3-4C81-C44A-AD91-EB288C737BE0}"/>
              </a:ext>
            </a:extLst>
          </p:cNvPr>
          <p:cNvSpPr/>
          <p:nvPr/>
        </p:nvSpPr>
        <p:spPr>
          <a:xfrm>
            <a:off x="5907666" y="415826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599267F-DC74-584F-B38F-A216A71789DD}"/>
              </a:ext>
            </a:extLst>
          </p:cNvPr>
          <p:cNvSpPr/>
          <p:nvPr/>
        </p:nvSpPr>
        <p:spPr>
          <a:xfrm flipH="1">
            <a:off x="5866570" y="4503587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B03D318-2DD8-2940-B813-168B27387098}"/>
              </a:ext>
            </a:extLst>
          </p:cNvPr>
          <p:cNvSpPr/>
          <p:nvPr/>
        </p:nvSpPr>
        <p:spPr>
          <a:xfrm flipH="1">
            <a:off x="3401064" y="440127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492C6C-E87D-A645-803D-0844228C407F}"/>
              </a:ext>
            </a:extLst>
          </p:cNvPr>
          <p:cNvGrpSpPr/>
          <p:nvPr/>
        </p:nvGrpSpPr>
        <p:grpSpPr>
          <a:xfrm>
            <a:off x="7432568" y="4683077"/>
            <a:ext cx="4489382" cy="1998794"/>
            <a:chOff x="7140539" y="4683077"/>
            <a:chExt cx="4489382" cy="19987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ED0CDC-A2CF-6C4D-B1C5-770E9320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4053" y="4884235"/>
              <a:ext cx="1139747" cy="8833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66436-3756-2D45-80CD-9657FDE4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52" r="26015"/>
            <a:stretch/>
          </p:blipFill>
          <p:spPr>
            <a:xfrm>
              <a:off x="8906127" y="5299818"/>
              <a:ext cx="1294536" cy="13820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7F3F0E-9FD1-1640-9289-B4D9EF1C0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39" t="32254" r="22018" b="32575"/>
            <a:stretch/>
          </p:blipFill>
          <p:spPr>
            <a:xfrm>
              <a:off x="7241996" y="5040800"/>
              <a:ext cx="1632739" cy="5430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51F8FA-9C8B-0241-9DF0-3B8A442543D0}"/>
                </a:ext>
              </a:extLst>
            </p:cNvPr>
            <p:cNvSpPr/>
            <p:nvPr/>
          </p:nvSpPr>
          <p:spPr>
            <a:xfrm>
              <a:off x="7140539" y="4683077"/>
              <a:ext cx="4489382" cy="19886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F76181-F72E-2C45-AB15-970DD6FA204B}"/>
              </a:ext>
            </a:extLst>
          </p:cNvPr>
          <p:cNvGrpSpPr/>
          <p:nvPr/>
        </p:nvGrpSpPr>
        <p:grpSpPr>
          <a:xfrm>
            <a:off x="8459757" y="2153457"/>
            <a:ext cx="2435004" cy="1915725"/>
            <a:chOff x="8167728" y="2153457"/>
            <a:chExt cx="2435004" cy="191572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4E8413-6EBB-BA48-9C41-23E08DA9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7728" y="2481937"/>
              <a:ext cx="2435004" cy="15872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2EEE-FA0A-9248-A743-3C0C12DC8FD6}"/>
                </a:ext>
              </a:extLst>
            </p:cNvPr>
            <p:cNvSpPr txBox="1"/>
            <p:nvPr/>
          </p:nvSpPr>
          <p:spPr>
            <a:xfrm>
              <a:off x="8795197" y="2153457"/>
              <a:ext cx="1232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portal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78F38B-95DD-FE47-BD8A-BD59655C84DE}"/>
              </a:ext>
            </a:extLst>
          </p:cNvPr>
          <p:cNvSpPr txBox="1"/>
          <p:nvPr/>
        </p:nvSpPr>
        <p:spPr>
          <a:xfrm>
            <a:off x="4960603" y="419732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710175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6A515-9DA6-D84C-AF9B-2881BBA0C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62"/>
          <a:stretch/>
        </p:blipFill>
        <p:spPr>
          <a:xfrm>
            <a:off x="1524000" y="226627"/>
            <a:ext cx="9144000" cy="3122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0D364D-B238-7541-97D7-830FD86A43BA}"/>
              </a:ext>
            </a:extLst>
          </p:cNvPr>
          <p:cNvSpPr/>
          <p:nvPr/>
        </p:nvSpPr>
        <p:spPr>
          <a:xfrm>
            <a:off x="5526505" y="3077994"/>
            <a:ext cx="1684421" cy="6446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CE019-D194-46EE-8D99-10BA58C27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5" r="9575" b="10609"/>
          <a:stretch/>
        </p:blipFill>
        <p:spPr>
          <a:xfrm>
            <a:off x="1524000" y="538842"/>
            <a:ext cx="9144000" cy="59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iDigBio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64DB5-AE13-6841-A0CB-3EAD1FE011F0}"/>
              </a:ext>
            </a:extLst>
          </p:cNvPr>
          <p:cNvSpPr/>
          <p:nvPr/>
        </p:nvSpPr>
        <p:spPr>
          <a:xfrm>
            <a:off x="1572977" y="5969740"/>
            <a:ext cx="7854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366D6"/>
                </a:solidFill>
                <a:latin typeface="-apple-system"/>
                <a:hlinkClick r:id="rId2"/>
              </a:rPr>
              <a:t>biodiversity-specimen-data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sz="2800" b="1" dirty="0">
                <a:solidFill>
                  <a:srgbClr val="0366D6"/>
                </a:solidFill>
                <a:latin typeface="-apple-system"/>
                <a:hlinkClick r:id="rId3"/>
              </a:rPr>
              <a:t>specimen-data-use-case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DB2570-52C9-C244-A024-9B875FA4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07"/>
          <a:stretch/>
        </p:blipFill>
        <p:spPr>
          <a:xfrm>
            <a:off x="-339822" y="5506279"/>
            <a:ext cx="2344314" cy="1450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ways to access the API: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30952"/>
              </p:ext>
            </p:extLst>
          </p:nvPr>
        </p:nvGraphicFramePr>
        <p:xfrm>
          <a:off x="4079809" y="2519309"/>
          <a:ext cx="38079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11797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Search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ridigbio R package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&lt;100,000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Download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&gt;100,000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Record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Media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38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iDigBio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64DB5-AE13-6841-A0CB-3EAD1FE011F0}"/>
              </a:ext>
            </a:extLst>
          </p:cNvPr>
          <p:cNvSpPr/>
          <p:nvPr/>
        </p:nvSpPr>
        <p:spPr>
          <a:xfrm>
            <a:off x="1572977" y="5969740"/>
            <a:ext cx="7854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366D6"/>
                </a:solidFill>
                <a:latin typeface="-apple-system"/>
                <a:hlinkClick r:id="rId2"/>
              </a:rPr>
              <a:t>biodiversity-specimen-data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sz="2800" b="1" dirty="0">
                <a:solidFill>
                  <a:srgbClr val="0366D6"/>
                </a:solidFill>
                <a:latin typeface="-apple-system"/>
                <a:hlinkClick r:id="rId3"/>
              </a:rPr>
              <a:t>specimen-data-use-case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DB2570-52C9-C244-A024-9B875FA4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07"/>
          <a:stretch/>
        </p:blipFill>
        <p:spPr>
          <a:xfrm>
            <a:off x="-339822" y="5506279"/>
            <a:ext cx="2344314" cy="1450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ways to access the API: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/>
        </p:nvGraphicFramePr>
        <p:xfrm>
          <a:off x="4079809" y="2519309"/>
          <a:ext cx="38079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11797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Search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ridigbio R package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&lt;100,000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Download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&gt;100,000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Record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Media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5ADBB1-B493-F3F0-A64F-B9DCD0E21490}"/>
              </a:ext>
            </a:extLst>
          </p:cNvPr>
          <p:cNvSpPr/>
          <p:nvPr/>
        </p:nvSpPr>
        <p:spPr>
          <a:xfrm>
            <a:off x="3958225" y="2805830"/>
            <a:ext cx="4045907" cy="80166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7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44B361-D3FA-3A4A-0006-0E580FE1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4365"/>
            <a:ext cx="4397158" cy="167092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GBIF API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ways to access the API: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983521"/>
              </p:ext>
            </p:extLst>
          </p:nvPr>
        </p:nvGraphicFramePr>
        <p:xfrm>
          <a:off x="4188665" y="2307602"/>
          <a:ext cx="4574333" cy="2994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104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54422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Registry API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Create, edit, update and search for information about datasets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API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Taxonomy API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Occurrence API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Record API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Maps API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Show maps of GBIF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News API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 papers published using GBIF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322135591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5ADBB1-B493-F3F0-A64F-B9DCD0E21490}"/>
              </a:ext>
            </a:extLst>
          </p:cNvPr>
          <p:cNvSpPr/>
          <p:nvPr/>
        </p:nvSpPr>
        <p:spPr>
          <a:xfrm>
            <a:off x="4188666" y="3907971"/>
            <a:ext cx="4574332" cy="38118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37DEF-6138-BDF6-8A08-A0DD12A9B0F5}"/>
              </a:ext>
            </a:extLst>
          </p:cNvPr>
          <p:cNvSpPr txBox="1"/>
          <p:nvPr/>
        </p:nvSpPr>
        <p:spPr>
          <a:xfrm>
            <a:off x="4735285" y="60767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www.gbif.org</a:t>
            </a:r>
            <a:r>
              <a:rPr lang="en-US" dirty="0"/>
              <a:t>/developer/summary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2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402713-602A-D143-BF20-06A54A76BA7B}"/>
              </a:ext>
            </a:extLst>
          </p:cNvPr>
          <p:cNvSpPr/>
          <p:nvPr/>
        </p:nvSpPr>
        <p:spPr>
          <a:xfrm>
            <a:off x="457200" y="457200"/>
            <a:ext cx="4681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Load Packages</a:t>
            </a:r>
            <a:endParaRPr lang="en-US" sz="2800" dirty="0">
              <a:latin typeface="+mj-lt"/>
            </a:endParaRPr>
          </a:p>
        </p:txBody>
      </p:sp>
      <p:sp>
        <p:nvSpPr>
          <p:cNvPr id="2" name="AutoShape 2" descr="iNaturalist">
            <a:extLst>
              <a:ext uri="{FF2B5EF4-FFF2-40B4-BE49-F238E27FC236}">
                <a16:creationId xmlns:a16="http://schemas.microsoft.com/office/drawing/2014/main" id="{24E08110-2325-447A-9CF7-619FF6534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1D2C867-3FE3-0E54-81AA-4BA94AE7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111" y="1890908"/>
            <a:ext cx="8004977" cy="1690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A28B1-8A76-5470-FEF8-845D95137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04" y="4967092"/>
            <a:ext cx="15748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86D4B7-190C-1E8F-2A8D-6F22FBC27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19" y="5373661"/>
            <a:ext cx="3364384" cy="1015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53610-CFFF-10C7-690B-900F19E9F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704" y="5379842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EEF1-F348-A640-B8E0-A25E40E7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First, we are searching for the species Galax urceolata</a:t>
            </a:r>
          </a:p>
          <a:p>
            <a:r>
              <a:rPr lang="en-US"/>
              <a:t>Next, download occurrence records for the family Diapensiaceae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2C31B-B87F-CB4E-888E-03D4F8C05736}"/>
              </a:ext>
            </a:extLst>
          </p:cNvPr>
          <p:cNvSpPr/>
          <p:nvPr/>
        </p:nvSpPr>
        <p:spPr>
          <a:xfrm>
            <a:off x="457200" y="457200"/>
            <a:ext cx="102384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Downloading data using ridigbio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8F4F-A1D7-7940-AD39-DCAFBFB85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02" y="3006247"/>
            <a:ext cx="8656415" cy="33844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1D6514-9F5C-56D2-4A99-1CEDCDE61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70" b="99513" l="7185" r="91349">
                        <a14:foregroundMark x1="62170" y1="11364" x2="62170" y2="11364"/>
                        <a14:foregroundMark x1="61730" y1="8442" x2="61730" y2="8442"/>
                        <a14:foregroundMark x1="7918" y1="44481" x2="7918" y2="44481"/>
                        <a14:foregroundMark x1="7185" y1="48539" x2="7185" y2="48539"/>
                        <a14:foregroundMark x1="91056" y1="57305" x2="91056" y2="57305"/>
                        <a14:foregroundMark x1="91056" y1="53084" x2="91056" y2="53084"/>
                        <a14:foregroundMark x1="91202" y1="49675" x2="91202" y2="49675"/>
                        <a14:foregroundMark x1="91056" y1="45617" x2="91056" y2="45617"/>
                        <a14:foregroundMark x1="48094" y1="66558" x2="48094" y2="66558"/>
                        <a14:foregroundMark x1="56158" y1="5032" x2="56158" y2="5032"/>
                        <a14:foregroundMark x1="75367" y1="17695" x2="75367" y2="17695"/>
                        <a14:foregroundMark x1="91349" y1="62013" x2="91349" y2="62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2989" y="3194135"/>
            <a:ext cx="1788460" cy="16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408</Words>
  <Application>Microsoft Macintosh PowerPoint</Application>
  <PresentationFormat>Widescreen</PresentationFormat>
  <Paragraphs>100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Courier New</vt:lpstr>
      <vt:lpstr>Helvetica</vt:lpstr>
      <vt:lpstr>Times New Roman</vt:lpstr>
      <vt:lpstr>Office Theme</vt:lpstr>
      <vt:lpstr>R-based Data Downloads</vt:lpstr>
      <vt:lpstr>Github: soltislab/BotanyENMWorkshop/</vt:lpstr>
      <vt:lpstr>PowerPoint Presentation</vt:lpstr>
      <vt:lpstr>PowerPoint Presentation</vt:lpstr>
      <vt:lpstr>iDigBio API</vt:lpstr>
      <vt:lpstr>iDigBio API</vt:lpstr>
      <vt:lpstr>GBIF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Download </dc:title>
  <dc:creator>Michelle Gaynor</dc:creator>
  <cp:lastModifiedBy>Gaynor, Michelle</cp:lastModifiedBy>
  <cp:revision>51</cp:revision>
  <dcterms:created xsi:type="dcterms:W3CDTF">2019-06-24T18:56:17Z</dcterms:created>
  <dcterms:modified xsi:type="dcterms:W3CDTF">2025-07-27T18:31:03Z</dcterms:modified>
</cp:coreProperties>
</file>